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8773f267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148773f2670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0f6f310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0f6f310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0f6f310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0f6f310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0f6f3101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0f6f3101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0f6f3101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0f6f3101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0f6f310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0f6f310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0f6f3101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0f6f3101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0f6f3101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0f6f3101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0f6f3101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0f6f3101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1af8f99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1af8f99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0cab2aea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0cab2ae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8773f2670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8773f2670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8773f2670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8773f2670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8773f2670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8773f2670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8773f2670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8773f2670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0cab2aea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0cab2aea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0cab2ae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0cab2ae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18Za0mRXe4E" TargetMode="External"/><Relationship Id="rId4" Type="http://schemas.openxmlformats.org/officeDocument/2006/relationships/hyperlink" Target="https://youtu.be/cjAryd3hYE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7829550" y="0"/>
            <a:ext cx="1314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462889" y="952230"/>
            <a:ext cx="24000" cy="41913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772" y="177499"/>
            <a:ext cx="1074234" cy="6493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1295400" y="1543050"/>
            <a:ext cx="5922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b="1" i="0" lang="en-GB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9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21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1" i="0" lang="en-GB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3810000" y="2409825"/>
            <a:ext cx="533400" cy="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53025" y="341419"/>
            <a:ext cx="7239000" cy="27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GB" sz="2400" u="none" cap="none" strike="noStrike"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latin typeface="Cambria"/>
                <a:ea typeface="Cambria"/>
                <a:cs typeface="Cambria"/>
                <a:sym typeface="Cambria"/>
              </a:rPr>
              <a:t>    A fingerprint International School</a:t>
            </a:r>
            <a:endParaRPr b="1" i="0" sz="12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b="1" i="0" lang="en-GB" sz="900" u="none" cap="none" strike="noStrike">
                <a:latin typeface="Cambria"/>
                <a:ea typeface="Cambria"/>
                <a:cs typeface="Cambria"/>
                <a:sym typeface="Cambria"/>
              </a:rPr>
            </a:br>
            <a:endParaRPr b="1" i="0" sz="9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      GRADE : 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  (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202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-2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)</a:t>
            </a:r>
            <a:endParaRPr b="1" i="0" sz="18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84591" y="3039270"/>
            <a:ext cx="5943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b="1" i="0" lang="en-GB" sz="1700" u="none" cap="none" strike="noStrike">
                <a:latin typeface="Cambria"/>
                <a:ea typeface="Cambria"/>
                <a:cs typeface="Cambria"/>
                <a:sym typeface="Cambria"/>
              </a:rPr>
              <a:t> :  </a:t>
            </a:r>
            <a:r>
              <a:rPr b="1" lang="en-GB" sz="1500">
                <a:latin typeface="Cambria"/>
                <a:ea typeface="Cambria"/>
                <a:cs typeface="Cambria"/>
                <a:sym typeface="Cambria"/>
              </a:rPr>
              <a:t>SOCIAL SCIENCE</a:t>
            </a:r>
            <a:endParaRPr b="1" i="0" sz="1500" u="none" cap="none" strike="noStrike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History 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Chapter-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Life in the Rural Area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63350" y="126000"/>
            <a:ext cx="8880300" cy="4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87">
                <a:solidFill>
                  <a:srgbClr val="FFDE59"/>
                </a:solidFill>
              </a:rPr>
              <a:t>Most peasants were unable to repay the money.</a:t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87">
                <a:solidFill>
                  <a:srgbClr val="FFDE59"/>
                </a:solidFill>
              </a:rPr>
              <a:t>So the </a:t>
            </a:r>
            <a:r>
              <a:rPr b="1" lang="en-GB" sz="3687">
                <a:solidFill>
                  <a:srgbClr val="FFDE59"/>
                </a:solidFill>
              </a:rPr>
              <a:t>mortgaged</a:t>
            </a:r>
            <a:r>
              <a:rPr b="1" lang="en-GB" sz="3687">
                <a:solidFill>
                  <a:srgbClr val="FFDE59"/>
                </a:solidFill>
              </a:rPr>
              <a:t>  land was taken away by the money lender.</a:t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87">
                <a:solidFill>
                  <a:srgbClr val="FFDE59"/>
                </a:solidFill>
              </a:rPr>
              <a:t>Landless peasant found it impossible to support his family.</a:t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87">
                <a:solidFill>
                  <a:srgbClr val="FFDE59"/>
                </a:solidFill>
              </a:rPr>
              <a:t>According to a government survey in the mid 19th century eight out of every 10 peasants had unpaid debts.</a:t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87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DE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73050" y="58625"/>
            <a:ext cx="8941200" cy="49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87">
                <a:solidFill>
                  <a:srgbClr val="FFDE59"/>
                </a:solidFill>
              </a:rPr>
              <a:t>                      </a:t>
            </a:r>
            <a:r>
              <a:rPr b="1" lang="en-GB" sz="3687">
                <a:solidFill>
                  <a:srgbClr val="00FF00"/>
                </a:solidFill>
              </a:rPr>
              <a:t> </a:t>
            </a:r>
            <a:endParaRPr b="1" sz="3687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1">
                <a:solidFill>
                  <a:srgbClr val="FFDE59"/>
                </a:solidFill>
              </a:rPr>
              <a:t>The new revenue system created a new class zamindars. </a:t>
            </a:r>
            <a:endParaRPr b="1" sz="240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1">
                <a:solidFill>
                  <a:srgbClr val="FFDE59"/>
                </a:solidFill>
              </a:rPr>
              <a:t>They were not for the welfare of the farmers.</a:t>
            </a:r>
            <a:endParaRPr b="1" sz="240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1">
                <a:solidFill>
                  <a:srgbClr val="FFDE59"/>
                </a:solidFill>
              </a:rPr>
              <a:t>Their only aim was extracting maximum from the farmers.</a:t>
            </a:r>
            <a:endParaRPr b="1" sz="240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DE59"/>
                </a:solidFill>
              </a:rPr>
              <a:t>They did nothing to improve agriculture.</a:t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DE59"/>
                </a:solidFill>
              </a:rPr>
              <a:t>Irrigation facilities were almost not existed</a:t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DE59"/>
                </a:solidFill>
              </a:rPr>
              <a:t>Peasants entirely dependent on monsoons.</a:t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DE59"/>
                </a:solidFill>
              </a:rPr>
              <a:t>Failure of rains in any year  brought about famines.</a:t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DE59"/>
                </a:solidFill>
              </a:rPr>
              <a:t>This condition  farmers could not support himself and their family , because they won’t have any other source of income.</a:t>
            </a:r>
            <a:endParaRPr b="1" sz="2500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DE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0" y="0"/>
            <a:ext cx="2619375" cy="2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175" y="0"/>
            <a:ext cx="2305050" cy="2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01025"/>
            <a:ext cx="2669125" cy="26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0550" y="2501025"/>
            <a:ext cx="2343150" cy="26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6825" y="0"/>
            <a:ext cx="40671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5100" y="1986825"/>
            <a:ext cx="4008900" cy="31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102975" y="150375"/>
            <a:ext cx="8939400" cy="48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</a:t>
            </a:r>
            <a:r>
              <a:rPr b="1" lang="en-GB" sz="4568">
                <a:solidFill>
                  <a:srgbClr val="FF0000"/>
                </a:solidFill>
              </a:rPr>
              <a:t>CULTIVATION OF CASH CROPS</a:t>
            </a:r>
            <a:endParaRPr b="1" sz="4568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41">
                <a:solidFill>
                  <a:srgbClr val="00FF00"/>
                </a:solidFill>
              </a:rPr>
              <a:t>The 19th century cultivation of cash crops increased.</a:t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41">
                <a:solidFill>
                  <a:srgbClr val="00FF00"/>
                </a:solidFill>
              </a:rPr>
              <a:t>Cash crops such as indigo,jute, oilseeds, sugarcane, tea, coffee and cotton.</a:t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41">
                <a:solidFill>
                  <a:srgbClr val="00FF00"/>
                </a:solidFill>
              </a:rPr>
              <a:t>Company encouraged to cultivate these crops widely because it is used in British manufacturing industries.</a:t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41">
                <a:solidFill>
                  <a:srgbClr val="00FF00"/>
                </a:solidFill>
              </a:rPr>
              <a:t>British officers forced the peasants to cultivate this crops in their  fields.</a:t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41">
                <a:solidFill>
                  <a:srgbClr val="00FF00"/>
                </a:solidFill>
              </a:rPr>
              <a:t>It resulted in a decline  in the production of food grains.</a:t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41">
                <a:solidFill>
                  <a:srgbClr val="00FF00"/>
                </a:solidFill>
              </a:rPr>
              <a:t>It created acute shortage of food supply.</a:t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FF00"/>
                </a:solidFill>
              </a:rPr>
              <a:t> 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subTitle"/>
          </p:nvPr>
        </p:nvSpPr>
        <p:spPr>
          <a:xfrm>
            <a:off x="92400" y="201400"/>
            <a:ext cx="8911200" cy="48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INDIGO OR NEEL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Indigo is a blue coloured dye obtained from indigo plant.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Used to dye cloth.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demand in Europe.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Climate of England was not suitable for growing indigo, so it imported from West Indies and North America.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18th century indigo cultivation collapsed in these area, it started looking supplies from other areas.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meet its growing demand for indigo Britain turned in to India.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115575" y="56900"/>
            <a:ext cx="8970300" cy="50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Since medieval period small portion of land was used for indigo cultivation  in India.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company forced the farmers in Bengal to cultivate only Indigo.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Since 19th century Indian indigo exported more to England.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fetched huge profits to the company.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officials of the company started invested privately in indigo plantation.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an labour intensive job so planters asked to sign a contract with the cultivator that he could sow only indigo.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92400" y="139825"/>
            <a:ext cx="8952300" cy="48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Price paid to the cultivator was very less.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1860 Dinabandu Mitra wrote a play called Neel Darpan(the indigo planting mirror).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he highlighted the atrocities of indigo planters on the indigo cultivators.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Indigo cultivators are not free to sow other crops.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crop exhausted the fertility of the soil.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idx="1" type="subTitle"/>
          </p:nvPr>
        </p:nvSpPr>
        <p:spPr>
          <a:xfrm>
            <a:off x="154000" y="191150"/>
            <a:ext cx="8901000" cy="4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INDIGO OR BLUE REBELLION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Thousands of peasants in Bengal  refused to </a:t>
            </a:r>
            <a:r>
              <a:rPr lang="en-GB"/>
              <a:t>grow</a:t>
            </a:r>
            <a:r>
              <a:rPr lang="en-GB"/>
              <a:t> indigo in March 1859.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cultivators attacked the indigo factories.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‘gomasthas’ are agents of the planters were beaten in many places.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Peasants also boycotted in European owned plantations.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 women took a part against the planters.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Local Zamindars also joined with peasants in some places.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rebellion forced the government to act immediately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Indigo commission was set up to look into the system of indigo production and suggest changes.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Bengal stopped being the hub of indigo cultivation.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planters shifted to Bihar.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Exploitation of the indigo cultivators still continued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Mahatma Gandhi fought for the case of indigo farmers.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idx="1" type="subTitle"/>
          </p:nvPr>
        </p:nvSpPr>
        <p:spPr>
          <a:xfrm>
            <a:off x="598100" y="4084476"/>
            <a:ext cx="82221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536500" y="766012"/>
            <a:ext cx="8222100" cy="3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481245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●"/>
            </a:pPr>
            <a:r>
              <a:rPr lang="en-GB" sz="8376" u="sng">
                <a:solidFill>
                  <a:schemeClr val="accent5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https://youtu.be/18Za0mRXe4E</a:t>
            </a:r>
            <a:endParaRPr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554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4152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https://youtu.be/cjAryd3hYEQ</a:t>
            </a:r>
            <a:endParaRPr sz="14152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5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152"/>
              <a:t>The company introduced three new revenue collection systems.</a:t>
            </a:r>
            <a:endParaRPr sz="14152"/>
          </a:p>
          <a:p>
            <a:pPr indent="-4532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4152"/>
              <a:t>The Permanent settlement</a:t>
            </a:r>
            <a:endParaRPr sz="14152"/>
          </a:p>
          <a:p>
            <a:pPr indent="-4532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4152"/>
              <a:t>The Mahalwari system and</a:t>
            </a:r>
            <a:endParaRPr sz="14152"/>
          </a:p>
          <a:p>
            <a:pPr indent="-4532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4152"/>
              <a:t>Ryotwari system</a:t>
            </a:r>
            <a:endParaRPr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152"/>
              <a:t>   </a:t>
            </a:r>
            <a:r>
              <a:rPr b="1" lang="en-GB" sz="14152">
                <a:solidFill>
                  <a:srgbClr val="FF0000"/>
                </a:solidFill>
              </a:rPr>
              <a:t>THE PERMANENT SETTLEMENT</a:t>
            </a:r>
            <a:endParaRPr b="1" sz="14152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721">
                <a:solidFill>
                  <a:srgbClr val="000000"/>
                </a:solidFill>
                <a:highlight>
                  <a:schemeClr val="dk1"/>
                </a:highlight>
              </a:rPr>
              <a:t>Introduced by Lord Cornwallis-1793</a:t>
            </a:r>
            <a:endParaRPr b="1" sz="13721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721">
                <a:solidFill>
                  <a:srgbClr val="000000"/>
                </a:solidFill>
                <a:highlight>
                  <a:schemeClr val="dk1"/>
                </a:highlight>
              </a:rPr>
              <a:t>To ensure regular income for the company. </a:t>
            </a:r>
            <a:endParaRPr b="1" sz="13721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721">
                <a:solidFill>
                  <a:srgbClr val="000000"/>
                </a:solidFill>
                <a:highlight>
                  <a:schemeClr val="dk1"/>
                </a:highlight>
              </a:rPr>
              <a:t>To fix the land revenue of Bengal and Bihar on a permanent basis.</a:t>
            </a:r>
            <a:endParaRPr b="1" sz="13721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21">
                <a:solidFill>
                  <a:srgbClr val="000000"/>
                </a:solidFill>
              </a:rPr>
              <a:t> </a:t>
            </a:r>
            <a:r>
              <a:rPr lang="en-GB" sz="8121">
                <a:solidFill>
                  <a:srgbClr val="FF0000"/>
                </a:solidFill>
              </a:rPr>
              <a:t> </a:t>
            </a:r>
            <a:endParaRPr sz="37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598100" y="309101"/>
            <a:ext cx="8222100" cy="4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81">
                <a:solidFill>
                  <a:srgbClr val="FF0000"/>
                </a:solidFill>
              </a:rPr>
              <a:t>       </a:t>
            </a:r>
            <a:r>
              <a:rPr lang="en-GB" sz="4881">
                <a:solidFill>
                  <a:srgbClr val="FF0000"/>
                </a:solidFill>
              </a:rPr>
              <a:t>The main Features</a:t>
            </a:r>
            <a:endParaRPr sz="2921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69">
              <a:solidFill>
                <a:srgbClr val="FFFF00"/>
              </a:solidFill>
            </a:endParaRPr>
          </a:p>
          <a:p>
            <a:pPr indent="-37906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70"/>
              <a:buChar char="➔"/>
            </a:pPr>
            <a:r>
              <a:rPr lang="en-GB" sz="2369">
                <a:solidFill>
                  <a:srgbClr val="FFFF00"/>
                </a:solidFill>
              </a:rPr>
              <a:t>The revenue collected from the area was fixed.</a:t>
            </a:r>
            <a:endParaRPr sz="2369">
              <a:solidFill>
                <a:srgbClr val="F4CCCC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GB" sz="2369">
                <a:solidFill>
                  <a:srgbClr val="FFFF00"/>
                </a:solidFill>
              </a:rPr>
              <a:t>       It won't be revised later.</a:t>
            </a:r>
            <a:endParaRPr sz="2369">
              <a:solidFill>
                <a:srgbClr val="FFFF00"/>
              </a:solidFill>
            </a:endParaRPr>
          </a:p>
          <a:p>
            <a:pPr indent="-37906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70"/>
              <a:buChar char="➔"/>
            </a:pPr>
            <a:r>
              <a:rPr lang="en-GB" sz="2369">
                <a:solidFill>
                  <a:srgbClr val="FFFF00"/>
                </a:solidFill>
              </a:rPr>
              <a:t>Local Zamindars collected this from the peasants.</a:t>
            </a:r>
            <a:endParaRPr sz="2369">
              <a:solidFill>
                <a:srgbClr val="FFFF00"/>
              </a:solidFill>
            </a:endParaRPr>
          </a:p>
          <a:p>
            <a:pPr indent="-37906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70"/>
              <a:buChar char="➔"/>
            </a:pPr>
            <a:r>
              <a:rPr lang="en-GB" sz="2369">
                <a:solidFill>
                  <a:srgbClr val="FFFF00"/>
                </a:solidFill>
              </a:rPr>
              <a:t>Every year the Zamindar had to pay the fixed amount permanently in the fixed date.</a:t>
            </a:r>
            <a:endParaRPr sz="2369">
              <a:solidFill>
                <a:srgbClr val="FFFF00"/>
              </a:solidFill>
            </a:endParaRPr>
          </a:p>
          <a:p>
            <a:pPr indent="-37906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70"/>
              <a:buChar char="➔"/>
            </a:pPr>
            <a:r>
              <a:rPr lang="en-GB" sz="2369">
                <a:solidFill>
                  <a:srgbClr val="FFFF00"/>
                </a:solidFill>
              </a:rPr>
              <a:t>Surplus revenue from the land also can collect..Zamindars can keep the surplus amount.</a:t>
            </a:r>
            <a:endParaRPr sz="2369">
              <a:solidFill>
                <a:srgbClr val="FFFF00"/>
              </a:solidFill>
            </a:endParaRPr>
          </a:p>
          <a:p>
            <a:pPr indent="-37906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70"/>
              <a:buChar char="➔"/>
            </a:pPr>
            <a:r>
              <a:rPr lang="en-GB" sz="2369">
                <a:solidFill>
                  <a:srgbClr val="FFFF00"/>
                </a:solidFill>
              </a:rPr>
              <a:t>In case the Zamindar could not pay the stipulated amount , he would lose his zamindari rights.</a:t>
            </a:r>
            <a:endParaRPr sz="2369">
              <a:solidFill>
                <a:srgbClr val="FFFF00"/>
              </a:solidFill>
            </a:endParaRPr>
          </a:p>
          <a:p>
            <a:pPr indent="-37906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70"/>
              <a:buChar char="➔"/>
            </a:pPr>
            <a:r>
              <a:rPr lang="en-GB" sz="2369">
                <a:solidFill>
                  <a:srgbClr val="FFFF00"/>
                </a:solidFill>
              </a:rPr>
              <a:t>The land will be given to  another Zamindar.</a:t>
            </a:r>
            <a:endParaRPr sz="2369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82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0" y="-45050"/>
            <a:ext cx="9144000" cy="51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43"/>
              <a:t>Cont…..</a:t>
            </a:r>
            <a:endParaRPr sz="2543"/>
          </a:p>
          <a:p>
            <a:pPr indent="-364596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★"/>
            </a:pPr>
            <a:r>
              <a:rPr b="1" lang="en-GB" sz="3059">
                <a:solidFill>
                  <a:srgbClr val="00FF00"/>
                </a:solidFill>
              </a:rPr>
              <a:t>This  advance revenue fixing system  was extremely advantageous to the company.</a:t>
            </a:r>
            <a:endParaRPr b="1" sz="3059">
              <a:solidFill>
                <a:srgbClr val="00FF00"/>
              </a:solidFill>
            </a:endParaRPr>
          </a:p>
          <a:p>
            <a:pPr indent="-364596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★"/>
            </a:pPr>
            <a:r>
              <a:rPr b="1" lang="en-GB" sz="3059">
                <a:solidFill>
                  <a:srgbClr val="00FF00"/>
                </a:solidFill>
              </a:rPr>
              <a:t>It ensured fixed and regular income.</a:t>
            </a:r>
            <a:endParaRPr b="1" sz="3059">
              <a:solidFill>
                <a:srgbClr val="00FF00"/>
              </a:solidFill>
            </a:endParaRPr>
          </a:p>
          <a:p>
            <a:pPr indent="-364596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★"/>
            </a:pPr>
            <a:r>
              <a:rPr b="1" lang="en-GB" sz="3059">
                <a:solidFill>
                  <a:srgbClr val="00FF00"/>
                </a:solidFill>
              </a:rPr>
              <a:t>It also created new social class- Landlords</a:t>
            </a:r>
            <a:endParaRPr b="1" sz="3059">
              <a:solidFill>
                <a:srgbClr val="00FF00"/>
              </a:solidFill>
            </a:endParaRPr>
          </a:p>
          <a:p>
            <a:pPr indent="-341654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83130"/>
              <a:buChar char="★"/>
            </a:pPr>
            <a:r>
              <a:rPr b="1" lang="en-GB" sz="3059">
                <a:solidFill>
                  <a:srgbClr val="00FF00"/>
                </a:solidFill>
              </a:rPr>
              <a:t>They were loyal to the British</a:t>
            </a:r>
            <a:r>
              <a:rPr b="1" lang="en-GB" sz="2543">
                <a:solidFill>
                  <a:srgbClr val="00FF00"/>
                </a:solidFill>
              </a:rPr>
              <a:t>.</a:t>
            </a:r>
            <a:endParaRPr b="1" sz="2543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43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30">
                <a:solidFill>
                  <a:srgbClr val="EFEFEF"/>
                </a:solidFill>
              </a:rPr>
              <a:t>The condition of peasants under this System</a:t>
            </a:r>
            <a:endParaRPr b="1" sz="3930">
              <a:solidFill>
                <a:srgbClr val="EFEFEF"/>
              </a:solidFill>
            </a:endParaRPr>
          </a:p>
          <a:p>
            <a:pPr indent="-372175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●"/>
            </a:pPr>
            <a:r>
              <a:rPr b="1" lang="en-GB" sz="3230">
                <a:solidFill>
                  <a:srgbClr val="00FF00"/>
                </a:solidFill>
              </a:rPr>
              <a:t>The peasants suffered terribly .</a:t>
            </a:r>
            <a:endParaRPr b="1" sz="3230">
              <a:solidFill>
                <a:srgbClr val="00FF00"/>
              </a:solidFill>
            </a:endParaRPr>
          </a:p>
          <a:p>
            <a:pPr indent="-372175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●"/>
            </a:pPr>
            <a:r>
              <a:rPr b="1" lang="en-GB" sz="3230">
                <a:solidFill>
                  <a:srgbClr val="00FF00"/>
                </a:solidFill>
              </a:rPr>
              <a:t>They paid very high revenue.</a:t>
            </a:r>
            <a:endParaRPr b="1" sz="3230">
              <a:solidFill>
                <a:srgbClr val="00FF00"/>
              </a:solidFill>
            </a:endParaRPr>
          </a:p>
          <a:p>
            <a:pPr indent="-372175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●"/>
            </a:pPr>
            <a:r>
              <a:rPr b="1" lang="en-GB" sz="3230">
                <a:solidFill>
                  <a:srgbClr val="00FF00"/>
                </a:solidFill>
              </a:rPr>
              <a:t>Evicted - If they failed to pay the revenue .</a:t>
            </a:r>
            <a:endParaRPr b="1" sz="3230">
              <a:solidFill>
                <a:srgbClr val="00FF00"/>
              </a:solidFill>
            </a:endParaRPr>
          </a:p>
          <a:p>
            <a:pPr indent="-372175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●"/>
            </a:pPr>
            <a:r>
              <a:rPr b="1" lang="en-GB" sz="3230">
                <a:solidFill>
                  <a:srgbClr val="00FF00"/>
                </a:solidFill>
              </a:rPr>
              <a:t>Zamindars were not interested in investing the productivity of the land.</a:t>
            </a:r>
            <a:endParaRPr b="1" sz="3230">
              <a:solidFill>
                <a:srgbClr val="00FF00"/>
              </a:solidFill>
            </a:endParaRPr>
          </a:p>
          <a:p>
            <a:pPr indent="-372175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●"/>
            </a:pPr>
            <a:r>
              <a:rPr b="1" lang="en-GB" sz="3230">
                <a:solidFill>
                  <a:srgbClr val="00FF00"/>
                </a:solidFill>
              </a:rPr>
              <a:t>So production declined-peasants are forced to borrow money from the money lenders.</a:t>
            </a:r>
            <a:endParaRPr b="1" sz="3230">
              <a:solidFill>
                <a:srgbClr val="00FF00"/>
              </a:solidFill>
            </a:endParaRPr>
          </a:p>
          <a:p>
            <a:pPr indent="-372175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●"/>
            </a:pPr>
            <a:r>
              <a:rPr b="1" lang="en-GB" sz="3230">
                <a:solidFill>
                  <a:srgbClr val="00FF00"/>
                </a:solidFill>
              </a:rPr>
              <a:t>Peasants once they are in dept, they felt it difficult to come out.</a:t>
            </a:r>
            <a:endParaRPr b="1" sz="323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86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41100" y="201400"/>
            <a:ext cx="9061800" cy="48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980" u="sng"/>
              <a:t>MAHALWARI SYSTEM</a:t>
            </a:r>
            <a:endParaRPr b="1" sz="1198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8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8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80" u="sng"/>
          </a:p>
          <a:p>
            <a:pPr indent="-261937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71"/>
              <a:buFont typeface="Arial"/>
              <a:buChar char="➢"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Introduced by Holt Mackenzie (</a:t>
            </a:r>
            <a:r>
              <a:rPr b="1" lang="en-GB" sz="822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British colonial administrator</a:t>
            </a:r>
            <a:endParaRPr b="1" sz="822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22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    in India)</a:t>
            </a: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in 1822. 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571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➢"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This system was introduced in present Uttar Pradesh parts 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of Madhya Pradesh and Punjab.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571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➢"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In these area land was commonly owned by the group 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of villages called “Mahals”.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571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➢"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The village headman was given the responsibilities revenue collection .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571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➢"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This revenue was not fixed permanently.</a:t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571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➢"/>
            </a:pPr>
            <a:r>
              <a:rPr b="1"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It could be revised periodically.   </a:t>
            </a:r>
            <a:r>
              <a:rPr lang="en-GB" sz="8376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endParaRPr sz="8376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37">
                <a:solidFill>
                  <a:srgbClr val="F3F3F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endParaRPr sz="4237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 u="sng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 u="sng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F3F3F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83950" y="153450"/>
            <a:ext cx="9144000" cy="48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r>
              <a:rPr lang="en-GB" sz="3500"/>
              <a:t>       </a:t>
            </a:r>
            <a:r>
              <a:rPr lang="en-GB" sz="3500" u="sng"/>
              <a:t> </a:t>
            </a:r>
            <a:r>
              <a:rPr b="1" lang="en-GB" sz="3900" u="sng">
                <a:solidFill>
                  <a:srgbClr val="FF9900"/>
                </a:solidFill>
              </a:rPr>
              <a:t>RYOTWARI SYSTEM</a:t>
            </a:r>
            <a:endParaRPr b="1" sz="3900" u="sng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FF"/>
                </a:solidFill>
              </a:rPr>
              <a:t>This system was developed by Thomas Munro in  Madras and Bombay.</a:t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FF"/>
                </a:solidFill>
              </a:rPr>
              <a:t>Gradually implemented all over south India.</a:t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FF"/>
                </a:solidFill>
              </a:rPr>
              <a:t>Under  this system company collected revenue from the ryots or peasant directly</a:t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FF"/>
                </a:solidFill>
              </a:rPr>
              <a:t>The farmer was recognized as the owner of the land so they paid the land revenue.</a:t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FF"/>
                </a:solidFill>
              </a:rPr>
              <a:t> </a:t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FFFF"/>
                </a:solidFill>
              </a:rPr>
              <a:t>Revenue also fixed according to the fertility of the soil.</a:t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61600" y="119250"/>
            <a:ext cx="8952300" cy="48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49" u="sng"/>
              <a:t>IMPACT OF REVENUE SYSTEM</a:t>
            </a:r>
            <a:endParaRPr b="1" sz="4349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The land revenue settlements introduced by the company impoverished the peasants.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Land now become a saleble commodity, which could be bought ,sold or mortgaged(pledged)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This had a deep impact on rural life and economy.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subTitle"/>
          </p:nvPr>
        </p:nvSpPr>
        <p:spPr>
          <a:xfrm>
            <a:off x="52975" y="96350"/>
            <a:ext cx="8890800" cy="48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946">
                <a:solidFill>
                  <a:srgbClr val="FF0000"/>
                </a:solidFill>
              </a:rPr>
              <a:t>IMPOVERISHMENT OF THE PEASANTRY</a:t>
            </a:r>
            <a:endParaRPr b="1" sz="7946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15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15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During company rule Peasants survived on very small incomes.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Failure of crops and costly social customs like marriage and festivals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Forced the peasants either sell part of their land. 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 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Or borrow money from the money lenders.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Peasants always refused to sell their land because they considered land their land as their mother.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94">
                <a:solidFill>
                  <a:srgbClr val="FFDE59"/>
                </a:solidFill>
              </a:rPr>
              <a:t>The money lenders mortgaged the land of the peasants and charged high rate of interest. </a:t>
            </a:r>
            <a:endParaRPr b="1" sz="7094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15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DE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DE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